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sldIdLst>
    <p:sldId id="260" r:id="rId5"/>
    <p:sldId id="259" r:id="rId6"/>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935">
          <p15:clr>
            <a:srgbClr val="A4A3A4"/>
          </p15:clr>
        </p15:guide>
        <p15:guide id="2" pos="5568" userDrawn="1">
          <p15:clr>
            <a:srgbClr val="A4A3A4"/>
          </p15:clr>
        </p15:guide>
        <p15:guide id="3" orient="horz" pos="4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042"/>
    <a:srgbClr val="F15A27"/>
    <a:srgbClr val="E4BD24"/>
    <a:srgbClr val="00334A"/>
    <a:srgbClr val="64A7B0"/>
    <a:srgbClr val="6B4867"/>
    <a:srgbClr val="0BAAE2"/>
    <a:srgbClr val="FBC342"/>
    <a:srgbClr val="80C06B"/>
    <a:srgbClr val="FB53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F0640F-EC5A-B573-3BB5-ACA7038B2776}" v="12" dt="2025-08-21T20:09:58.1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22"/>
    <p:restoredTop sz="94694"/>
  </p:normalViewPr>
  <p:slideViewPr>
    <p:cSldViewPr snapToGrid="0" snapToObjects="1">
      <p:cViewPr varScale="1">
        <p:scale>
          <a:sx n="78" d="100"/>
          <a:sy n="78" d="100"/>
        </p:scale>
        <p:origin x="908" y="52"/>
      </p:cViewPr>
      <p:guideLst>
        <p:guide orient="horz" pos="1935"/>
        <p:guide pos="5568"/>
        <p:guide orient="horz" pos="41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6315" y="1899115"/>
            <a:ext cx="5407913" cy="2072920"/>
          </a:xfrm>
        </p:spPr>
        <p:txBody>
          <a:bodyPr anchor="b" anchorCtr="0">
            <a:normAutofit/>
          </a:bodyPr>
          <a:lstStyle>
            <a:lvl1pPr algn="l">
              <a:lnSpc>
                <a:spcPct val="100000"/>
              </a:lnSpc>
              <a:spcBef>
                <a:spcPts val="0"/>
              </a:spcBef>
              <a:defRPr sz="32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66316" y="4068736"/>
            <a:ext cx="5407912" cy="955221"/>
          </a:xfrm>
        </p:spPr>
        <p:txBody>
          <a:bodyPr>
            <a:normAutofit/>
          </a:bodyPr>
          <a:lstStyle>
            <a:lvl1pPr marL="0" indent="0" algn="l">
              <a:buNone/>
              <a:defRPr sz="15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44881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8668" y="223685"/>
            <a:ext cx="7231805" cy="513472"/>
          </a:xfrm>
        </p:spPr>
        <p:txBody>
          <a:bodyPr anchor="b" anchorCtr="0">
            <a:normAutofit/>
          </a:bodyPr>
          <a:lstStyle>
            <a:lvl1pPr algn="l">
              <a:defRPr sz="24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288668" y="746156"/>
            <a:ext cx="8485218" cy="3651188"/>
          </a:xfrm>
        </p:spPr>
        <p:txBody>
          <a:bodyPr>
            <a:normAutofit/>
          </a:bodyPr>
          <a:lstStyle>
            <a:lvl1pPr>
              <a:buClr>
                <a:schemeClr val="accent1"/>
              </a:buClr>
              <a:defRPr sz="1500">
                <a:solidFill>
                  <a:schemeClr val="tx1"/>
                </a:solidFill>
              </a:defRPr>
            </a:lvl1pPr>
            <a:lvl2pPr>
              <a:buClr>
                <a:schemeClr val="accent2"/>
              </a:buClr>
              <a:defRPr sz="1350">
                <a:solidFill>
                  <a:schemeClr val="tx1"/>
                </a:solidFill>
              </a:defRPr>
            </a:lvl2pPr>
            <a:lvl3pPr>
              <a:buClr>
                <a:schemeClr val="accent3"/>
              </a:buClr>
              <a:defRPr sz="1200">
                <a:solidFill>
                  <a:schemeClr val="tx1"/>
                </a:solidFill>
              </a:defRPr>
            </a:lvl3pPr>
            <a:lvl4pPr>
              <a:buClr>
                <a:schemeClr val="accent4"/>
              </a:buClr>
              <a:defRPr sz="1200">
                <a:solidFill>
                  <a:schemeClr val="tx1"/>
                </a:solidFill>
              </a:defRPr>
            </a:lvl4pPr>
            <a:lvl5pPr>
              <a:buClr>
                <a:schemeClr val="tx1"/>
              </a:buCl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3772322"/>
      </p:ext>
    </p:extLst>
  </p:cSld>
  <p:clrMapOvr>
    <a:masterClrMapping/>
  </p:clrMapOvr>
  <p:extLst>
    <p:ext uri="{DCECCB84-F9BA-43D5-87BE-67443E8EF086}">
      <p15:sldGuideLst xmlns:p15="http://schemas.microsoft.com/office/powerpoint/2012/main">
        <p15:guide id="1" orient="horz" pos="396" userDrawn="1">
          <p15:clr>
            <a:srgbClr val="FBAE40"/>
          </p15:clr>
        </p15:guide>
        <p15:guide id="2" pos="55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8669" y="223685"/>
            <a:ext cx="7297120" cy="513472"/>
          </a:xfrm>
        </p:spPr>
        <p:txBody>
          <a:bodyPr anchor="b" anchorCtr="0">
            <a:normAutofit/>
          </a:bodyPr>
          <a:lstStyle>
            <a:lvl1pPr algn="l">
              <a:defRPr sz="24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288667" y="746156"/>
            <a:ext cx="4120371" cy="3651188"/>
          </a:xfrm>
        </p:spPr>
        <p:txBody>
          <a:bodyPr>
            <a:normAutofit/>
          </a:bodyPr>
          <a:lstStyle>
            <a:lvl1pPr>
              <a:buClr>
                <a:schemeClr val="accent1"/>
              </a:buClr>
              <a:defRPr sz="1500">
                <a:solidFill>
                  <a:schemeClr val="tx1"/>
                </a:solidFill>
              </a:defRPr>
            </a:lvl1pPr>
            <a:lvl2pPr>
              <a:buClr>
                <a:schemeClr val="accent2"/>
              </a:buClr>
              <a:defRPr sz="1350">
                <a:solidFill>
                  <a:schemeClr val="tx1"/>
                </a:solidFill>
              </a:defRPr>
            </a:lvl2pPr>
            <a:lvl3pPr>
              <a:buClr>
                <a:schemeClr val="accent3"/>
              </a:buClr>
              <a:defRPr sz="1200">
                <a:solidFill>
                  <a:schemeClr val="tx1"/>
                </a:solidFill>
              </a:defRPr>
            </a:lvl3pPr>
            <a:lvl4pPr>
              <a:buClr>
                <a:schemeClr val="accent4"/>
              </a:buClr>
              <a:defRPr sz="1200">
                <a:solidFill>
                  <a:schemeClr val="tx1"/>
                </a:solidFill>
              </a:defRPr>
            </a:lvl4pPr>
            <a:lvl5pPr>
              <a:buClr>
                <a:schemeClr val="tx1"/>
              </a:buCl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B54A5B18-1B55-B0DF-4F02-7B4C647C87C5}"/>
              </a:ext>
            </a:extLst>
          </p:cNvPr>
          <p:cNvSpPr>
            <a:spLocks noGrp="1"/>
          </p:cNvSpPr>
          <p:nvPr>
            <p:ph idx="10"/>
          </p:nvPr>
        </p:nvSpPr>
        <p:spPr>
          <a:xfrm>
            <a:off x="4643383" y="746156"/>
            <a:ext cx="4120371" cy="3651188"/>
          </a:xfrm>
        </p:spPr>
        <p:txBody>
          <a:bodyPr>
            <a:normAutofit/>
          </a:bodyPr>
          <a:lstStyle>
            <a:lvl1pPr>
              <a:buClr>
                <a:schemeClr val="accent1"/>
              </a:buClr>
              <a:defRPr sz="1500">
                <a:solidFill>
                  <a:schemeClr val="tx1"/>
                </a:solidFill>
              </a:defRPr>
            </a:lvl1pPr>
            <a:lvl2pPr>
              <a:buClr>
                <a:schemeClr val="tx2"/>
              </a:buClr>
              <a:defRPr sz="1350">
                <a:solidFill>
                  <a:schemeClr val="tx1"/>
                </a:solidFill>
              </a:defRPr>
            </a:lvl2pPr>
            <a:lvl3pPr>
              <a:buClr>
                <a:schemeClr val="accent2"/>
              </a:buClr>
              <a:defRPr sz="1200">
                <a:solidFill>
                  <a:schemeClr val="tx1"/>
                </a:solidFill>
              </a:defRPr>
            </a:lvl3pPr>
            <a:lvl4pPr>
              <a:buClr>
                <a:schemeClr val="tx1"/>
              </a:buClr>
              <a:defRPr sz="1200">
                <a:solidFill>
                  <a:schemeClr val="tx1"/>
                </a:solidFill>
              </a:defRPr>
            </a:lvl4pPr>
            <a:lvl5pPr>
              <a:buClr>
                <a:schemeClr val="tx1"/>
              </a:buCl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5219548"/>
      </p:ext>
    </p:extLst>
  </p:cSld>
  <p:clrMapOvr>
    <a:masterClrMapping/>
  </p:clrMapOvr>
  <p:extLst>
    <p:ext uri="{DCECCB84-F9BA-43D5-87BE-67443E8EF086}">
      <p15:sldGuideLst xmlns:p15="http://schemas.microsoft.com/office/powerpoint/2012/main">
        <p15:guide id="1" orient="horz" pos="396" userDrawn="1">
          <p15:clr>
            <a:srgbClr val="FBAE40"/>
          </p15:clr>
        </p15:guide>
        <p15:guide id="2" pos="55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4592" y="2425960"/>
            <a:ext cx="5912191" cy="1129004"/>
          </a:xfrm>
        </p:spPr>
        <p:txBody>
          <a:bodyPr anchor="b" anchorCtr="0">
            <a:noAutofit/>
          </a:bodyPr>
          <a:lstStyle>
            <a:lvl1pPr algn="l">
              <a:defRPr sz="3200" b="1">
                <a:solidFill>
                  <a:schemeClr val="accent3"/>
                </a:solidFill>
              </a:defRPr>
            </a:lvl1pPr>
          </a:lstStyle>
          <a:p>
            <a:r>
              <a:rPr lang="en-US" dirty="0"/>
              <a:t>Click to edit Master title style</a:t>
            </a:r>
          </a:p>
        </p:txBody>
      </p:sp>
    </p:spTree>
    <p:extLst>
      <p:ext uri="{BB962C8B-B14F-4D97-AF65-F5344CB8AC3E}">
        <p14:creationId xmlns:p14="http://schemas.microsoft.com/office/powerpoint/2010/main" val="3205381900"/>
      </p:ext>
    </p:extLst>
  </p:cSld>
  <p:clrMapOvr>
    <a:masterClrMapping/>
  </p:clrMapOvr>
  <p:extLst>
    <p:ext uri="{DCECCB84-F9BA-43D5-87BE-67443E8EF086}">
      <p15:sldGuideLst xmlns:p15="http://schemas.microsoft.com/office/powerpoint/2012/main">
        <p15:guide id="1" orient="horz" pos="396">
          <p15:clr>
            <a:srgbClr val="FBAE40"/>
          </p15:clr>
        </p15:guide>
        <p15:guide id="2" pos="552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30C84A2-23CF-44F5-B813-5187ED5C7D1C}" type="datetimeFigureOut">
              <a:rPr lang="en-US" sz="900" smtClean="0">
                <a:solidFill>
                  <a:schemeClr val="tx2"/>
                </a:solidFill>
              </a:rPr>
              <a:pPr/>
              <a:t>8/21/2025</a:t>
            </a:fld>
            <a:endParaRPr lang="en-US" sz="900" dirty="0">
              <a:solidFill>
                <a:schemeClr val="tx2"/>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lgn="r"/>
            <a:fld id="{F99EC173-99AE-4773-AB25-02E469A13EAE}" type="slidenum">
              <a:rPr lang="en-US" sz="900" smtClean="0">
                <a:solidFill>
                  <a:schemeClr val="tx2"/>
                </a:solidFill>
              </a:rPr>
              <a:pPr algn="r"/>
              <a:t>‹#›</a:t>
            </a:fld>
            <a:endParaRPr lang="en-US" sz="900" dirty="0">
              <a:solidFill>
                <a:schemeClr val="tx2"/>
              </a:solidFill>
            </a:endParaRPr>
          </a:p>
        </p:txBody>
      </p:sp>
    </p:spTree>
    <p:extLst>
      <p:ext uri="{BB962C8B-B14F-4D97-AF65-F5344CB8AC3E}">
        <p14:creationId xmlns:p14="http://schemas.microsoft.com/office/powerpoint/2010/main" val="83644061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6" r:id="rId3"/>
    <p:sldLayoutId id="2147483674" r:id="rId4"/>
  </p:sldLayoutIdLst>
  <p:transition>
    <p:fade/>
  </p:transition>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50446-A13A-2116-722C-8823EC9F59A7}"/>
              </a:ext>
            </a:extLst>
          </p:cNvPr>
          <p:cNvSpPr>
            <a:spLocks noGrp="1"/>
          </p:cNvSpPr>
          <p:nvPr>
            <p:ph type="ctrTitle"/>
          </p:nvPr>
        </p:nvSpPr>
        <p:spPr/>
        <p:txBody>
          <a:bodyPr/>
          <a:lstStyle/>
          <a:p>
            <a:r>
              <a:rPr lang="en-US" dirty="0"/>
              <a:t>Brief Personal Reflection</a:t>
            </a:r>
          </a:p>
        </p:txBody>
      </p:sp>
      <p:sp>
        <p:nvSpPr>
          <p:cNvPr id="3" name="Subtitle 2">
            <a:extLst>
              <a:ext uri="{FF2B5EF4-FFF2-40B4-BE49-F238E27FC236}">
                <a16:creationId xmlns:a16="http://schemas.microsoft.com/office/drawing/2014/main" id="{2CC00154-8C01-754D-AB3E-B6763A68FFB3}"/>
              </a:ext>
            </a:extLst>
          </p:cNvPr>
          <p:cNvSpPr>
            <a:spLocks noGrp="1"/>
          </p:cNvSpPr>
          <p:nvPr>
            <p:ph type="subTitle" idx="1"/>
          </p:nvPr>
        </p:nvSpPr>
        <p:spPr/>
        <p:txBody>
          <a:bodyPr vert="horz" lIns="91440" tIns="45720" rIns="91440" bIns="45720" rtlCol="0" anchor="t">
            <a:normAutofit/>
          </a:bodyPr>
          <a:lstStyle/>
          <a:p>
            <a:endParaRPr lang="en-US" dirty="0">
              <a:cs typeface="Arial"/>
            </a:endParaRPr>
          </a:p>
        </p:txBody>
      </p:sp>
    </p:spTree>
    <p:extLst>
      <p:ext uri="{BB962C8B-B14F-4D97-AF65-F5344CB8AC3E}">
        <p14:creationId xmlns:p14="http://schemas.microsoft.com/office/powerpoint/2010/main" val="447455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D7496-DFF1-8B44-8A4A-DB760872EFFF}"/>
              </a:ext>
            </a:extLst>
          </p:cNvPr>
          <p:cNvSpPr>
            <a:spLocks noGrp="1"/>
          </p:cNvSpPr>
          <p:nvPr>
            <p:ph type="title"/>
          </p:nvPr>
        </p:nvSpPr>
        <p:spPr/>
        <p:txBody>
          <a:bodyPr/>
          <a:lstStyle/>
          <a:p>
            <a:r>
              <a:rPr lang="en-US" dirty="0"/>
              <a:t>Brief Personal Reflection</a:t>
            </a:r>
          </a:p>
        </p:txBody>
      </p:sp>
      <p:sp>
        <p:nvSpPr>
          <p:cNvPr id="3" name="Content Placeholder 2">
            <a:extLst>
              <a:ext uri="{FF2B5EF4-FFF2-40B4-BE49-F238E27FC236}">
                <a16:creationId xmlns:a16="http://schemas.microsoft.com/office/drawing/2014/main" id="{12CACE2A-8659-104C-A31F-C2302808C746}"/>
              </a:ext>
            </a:extLst>
          </p:cNvPr>
          <p:cNvSpPr>
            <a:spLocks noGrp="1"/>
          </p:cNvSpPr>
          <p:nvPr>
            <p:ph idx="1"/>
          </p:nvPr>
        </p:nvSpPr>
        <p:spPr/>
        <p:txBody>
          <a:bodyPr vert="horz" lIns="91440" tIns="45720" rIns="91440" bIns="45720" rtlCol="0" anchor="t">
            <a:normAutofit/>
          </a:bodyPr>
          <a:lstStyle/>
          <a:p>
            <a:r>
              <a:rPr lang="en-US" sz="1400" dirty="0">
                <a:solidFill>
                  <a:srgbClr val="000000"/>
                </a:solidFill>
                <a:latin typeface="Bookman Old Style"/>
              </a:rPr>
              <a:t>The ASBMR 2025 Program Committee requests that you include a brief personal reflection in your closing slide. This is intended to go beyond the standard academic background and highlight a defining experience, value, or perspective that has shaped your scientific path.  We suggest that you to select one of the prompts below and incorporate it into your closing slide, either through a short narrative or a visual cue. Be mindful of your presentation time and limit your response to just 1-2 minutes total. </a:t>
            </a:r>
          </a:p>
          <a:p>
            <a:endParaRPr lang="en-US" dirty="0"/>
          </a:p>
          <a:p>
            <a:r>
              <a:rPr lang="en-US" sz="1400">
                <a:solidFill>
                  <a:srgbClr val="000000"/>
                </a:solidFill>
                <a:latin typeface="Bookman Old Style"/>
              </a:rPr>
              <a:t>Advice to Early-Stage Investigators</a:t>
            </a:r>
          </a:p>
          <a:p>
            <a:pPr>
              <a:buClr>
                <a:srgbClr val="0B9BA0"/>
              </a:buClr>
            </a:pPr>
            <a:r>
              <a:rPr lang="en-US" sz="1400">
                <a:solidFill>
                  <a:srgbClr val="000000"/>
                </a:solidFill>
                <a:latin typeface="Bookman Old Style"/>
              </a:rPr>
              <a:t>Personal Journey</a:t>
            </a:r>
            <a:endParaRPr lang="en-US" sz="1400" dirty="0">
              <a:solidFill>
                <a:srgbClr val="000000"/>
              </a:solidFill>
              <a:latin typeface="Bookman Old Style"/>
            </a:endParaRPr>
          </a:p>
          <a:p>
            <a:pPr>
              <a:buClr>
                <a:srgbClr val="0B9BA0"/>
              </a:buClr>
            </a:pPr>
            <a:r>
              <a:rPr lang="en-US" sz="1400">
                <a:solidFill>
                  <a:srgbClr val="000000"/>
                </a:solidFill>
                <a:latin typeface="Bookman Old Style"/>
              </a:rPr>
              <a:t>Resilience</a:t>
            </a:r>
            <a:endParaRPr lang="en-US" sz="1400" dirty="0">
              <a:solidFill>
                <a:srgbClr val="000000"/>
              </a:solidFill>
              <a:latin typeface="Bookman Old Style"/>
            </a:endParaRPr>
          </a:p>
          <a:p>
            <a:pPr>
              <a:buClr>
                <a:srgbClr val="0B9BA0"/>
              </a:buClr>
            </a:pPr>
            <a:r>
              <a:rPr lang="en-US" sz="1400">
                <a:solidFill>
                  <a:srgbClr val="000000"/>
                </a:solidFill>
                <a:latin typeface="Bookman Old Style"/>
              </a:rPr>
              <a:t>Work-Life Balanc</a:t>
            </a:r>
            <a:r>
              <a:rPr lang="en-US">
                <a:cs typeface="Arial"/>
              </a:rPr>
              <a:t>e</a:t>
            </a:r>
            <a:endParaRPr lang="en-US" dirty="0"/>
          </a:p>
          <a:p>
            <a:pPr marL="556895" lvl="1" indent="-213995"/>
            <a:endParaRPr lang="en-US" dirty="0"/>
          </a:p>
        </p:txBody>
      </p:sp>
    </p:spTree>
    <p:extLst>
      <p:ext uri="{BB962C8B-B14F-4D97-AF65-F5344CB8AC3E}">
        <p14:creationId xmlns:p14="http://schemas.microsoft.com/office/powerpoint/2010/main" val="3640052598"/>
      </p:ext>
    </p:extLst>
  </p:cSld>
  <p:clrMapOvr>
    <a:masterClrMapping/>
  </p:clrMapOvr>
</p:sld>
</file>

<file path=ppt/theme/theme1.xml><?xml version="1.0" encoding="utf-8"?>
<a:theme xmlns:a="http://schemas.openxmlformats.org/drawingml/2006/main" name="Office Theme">
  <a:themeElements>
    <a:clrScheme name="Custom 54">
      <a:dk1>
        <a:srgbClr val="091724"/>
      </a:dk1>
      <a:lt1>
        <a:srgbClr val="FFFFFF"/>
      </a:lt1>
      <a:dk2>
        <a:srgbClr val="091624"/>
      </a:dk2>
      <a:lt2>
        <a:srgbClr val="DDDEDD"/>
      </a:lt2>
      <a:accent1>
        <a:srgbClr val="0B9BA0"/>
      </a:accent1>
      <a:accent2>
        <a:srgbClr val="EF4066"/>
      </a:accent2>
      <a:accent3>
        <a:srgbClr val="FAA31D"/>
      </a:accent3>
      <a:accent4>
        <a:srgbClr val="4C7EC0"/>
      </a:accent4>
      <a:accent5>
        <a:srgbClr val="091624"/>
      </a:accent5>
      <a:accent6>
        <a:srgbClr val="0A9BA0"/>
      </a:accent6>
      <a:hlink>
        <a:srgbClr val="4C7EC0"/>
      </a:hlink>
      <a:folHlink>
        <a:srgbClr val="4C7EC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E2606FCAEBDB408693C0103E4F5C07" ma:contentTypeVersion="8" ma:contentTypeDescription="Create a new document." ma:contentTypeScope="" ma:versionID="ebfc8c93329cfe6704ee76f0b4106e1d">
  <xsd:schema xmlns:xsd="http://www.w3.org/2001/XMLSchema" xmlns:xs="http://www.w3.org/2001/XMLSchema" xmlns:p="http://schemas.microsoft.com/office/2006/metadata/properties" xmlns:ns2="05d1d8c5-0d6a-4471-874b-9d25753e2d0c" targetNamespace="http://schemas.microsoft.com/office/2006/metadata/properties" ma:root="true" ma:fieldsID="680baf5678661e3d7d802311e94ad31b" ns2:_="">
    <xsd:import namespace="05d1d8c5-0d6a-4471-874b-9d25753e2d0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d1d8c5-0d6a-4471-874b-9d25753e2d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8EFADA-8805-4A03-91B4-907E200622FF}">
  <ds:schemaRefs>
    <ds:schemaRef ds:uri="http://schemas.microsoft.com/sharepoint/v3/contenttype/forms"/>
  </ds:schemaRefs>
</ds:datastoreItem>
</file>

<file path=customXml/itemProps2.xml><?xml version="1.0" encoding="utf-8"?>
<ds:datastoreItem xmlns:ds="http://schemas.openxmlformats.org/officeDocument/2006/customXml" ds:itemID="{024C55EB-CE48-4280-B0F7-BBB5F273D8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d1d8c5-0d6a-4471-874b-9d25753e2d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009132-5B10-4654-9A0C-7EB47571AC7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Default Theme</Template>
  <TotalTime>0</TotalTime>
  <Words>105</Words>
  <Application>Microsoft Office PowerPoint</Application>
  <PresentationFormat>On-screen Show (16:9)</PresentationFormat>
  <Paragraphs>8</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Bookman Old Style</vt:lpstr>
      <vt:lpstr>Office Theme</vt:lpstr>
      <vt:lpstr>Brief Personal Reflection</vt:lpstr>
      <vt:lpstr>Brief Personal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Erin Dalder-Alpher</dc:creator>
  <cp:lastModifiedBy>Erin Dalder-Alpher</cp:lastModifiedBy>
  <cp:revision>47</cp:revision>
  <dcterms:created xsi:type="dcterms:W3CDTF">2017-05-10T17:08:37Z</dcterms:created>
  <dcterms:modified xsi:type="dcterms:W3CDTF">2025-08-21T20:11:26Z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0x0101007CE2606FCAEBDB408693C0103E4F5C07</vt:lpwstr>
  </property>
</Properties>
</file>